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314" r:id="rId2"/>
    <p:sldId id="336" r:id="rId3"/>
    <p:sldId id="337" r:id="rId4"/>
    <p:sldId id="338" r:id="rId5"/>
    <p:sldId id="315" r:id="rId6"/>
    <p:sldId id="339" r:id="rId7"/>
    <p:sldId id="340" r:id="rId8"/>
    <p:sldId id="341" r:id="rId9"/>
    <p:sldId id="343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09A6F1-27AE-43A4-BC5D-61E3CC711B75}">
  <a:tblStyle styleId="{7709A6F1-27AE-43A4-BC5D-61E3CC711B7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364" autoAdjust="0"/>
  </p:normalViewPr>
  <p:slideViewPr>
    <p:cSldViewPr snapToGrid="0">
      <p:cViewPr varScale="1">
        <p:scale>
          <a:sx n="77" d="100"/>
          <a:sy n="77" d="100"/>
        </p:scale>
        <p:origin x="1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4201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116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916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065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4175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881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586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4560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f54a060dc_7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af54a060dc_7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754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27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f-Z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229046" y="98858"/>
            <a:ext cx="11976600" cy="109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DISTANCE (UDL) / AFSTAND (EAL) - </a:t>
            </a:r>
            <a:r>
              <a:rPr lang="af-ZA" sz="3200" b="1" u="sng" dirty="0"/>
              <a:t>4BJ-J01</a:t>
            </a:r>
            <a:br>
              <a:rPr lang="af-ZA" sz="3200" b="1" dirty="0">
                <a:solidFill>
                  <a:srgbClr val="FFFFFF"/>
                </a:solidFill>
              </a:rPr>
            </a:br>
            <a:r>
              <a:rPr lang="af-ZA" sz="4000" b="1" dirty="0">
                <a:solidFill>
                  <a:srgbClr val="FFFFFF"/>
                </a:solidFill>
              </a:rPr>
              <a:t>3rd Year  / 3de Jaar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524849"/>
              </p:ext>
            </p:extLst>
          </p:nvPr>
        </p:nvGraphicFramePr>
        <p:xfrm>
          <a:off x="353723" y="1142145"/>
          <a:ext cx="11270241" cy="57339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{7709A6F1-27AE-43A4-BC5D-61E3CC711B75}</a:tableStyleId>
              </a:tblPr>
              <a:tblGrid>
                <a:gridCol w="325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83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2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5981">
                <a:tc>
                  <a:txBody>
                    <a:bodyPr/>
                    <a:lstStyle/>
                    <a:p>
                      <a:pPr marL="3759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59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885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</a:t>
                      </a:r>
                      <a:r>
                        <a:rPr lang="en-Z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Jaarmodule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</a:t>
                      </a:r>
                      <a:r>
                        <a:rPr lang="en-ZA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Jaarmodule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4124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083475"/>
                  </a:ext>
                </a:extLst>
              </a:tr>
              <a:tr h="21336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493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315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EDCC 323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EDTM 312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EDCC 325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UTEW 311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731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6865" algn="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6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565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311</a:t>
                      </a:r>
                      <a:endParaRPr lang="en-ZA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MFPC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LSKN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AFRF </a:t>
                      </a:r>
                      <a:r>
                        <a:rPr lang="en-ZA" sz="1200" spc="-35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spc="-30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PEFF 311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SEFF 311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SOFF</a:t>
                      </a:r>
                      <a:r>
                        <a:rPr lang="en-ZA" sz="12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r>
                        <a:rPr lang="en-ZA" sz="12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spc="7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ZA" sz="1200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ZUFF 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11680">
                <a:tc vMerge="1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AFRF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b="1" spc="-30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PEFF 321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SEFF 321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SOFF</a:t>
                      </a:r>
                      <a:r>
                        <a:rPr lang="en-ZA" sz="1200" b="1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r>
                        <a:rPr lang="en-ZA" sz="1200" b="1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b="1" spc="7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r>
                        <a:rPr lang="en-ZA" sz="1200" b="1" spc="-8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ZUFF 321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5147">
                <a:tc>
                  <a:txBody>
                    <a:bodyPr/>
                    <a:lstStyle/>
                    <a:p>
                      <a:pPr marL="67945" marR="8140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311 </a:t>
                      </a:r>
                    </a:p>
                    <a:p>
                      <a:pPr marL="67945" marR="8140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311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3093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SEAF </a:t>
                      </a:r>
                      <a:r>
                        <a:rPr lang="en-ZA" sz="1200" spc="-25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marR="3632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321 </a:t>
                      </a:r>
                    </a:p>
                    <a:p>
                      <a:pPr marL="67310" marR="3632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008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SEAF </a:t>
                      </a:r>
                      <a:r>
                        <a:rPr lang="en-ZA" sz="1200" b="1" spc="-25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6941" y="363779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76940" y="604856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666484" y="3677493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684791" y="605216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353723" y="1707854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105675" y="1179287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7058488" y="1179287"/>
            <a:ext cx="2083443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SLIDE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4364" y="301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06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18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09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MAHIKENG - </a:t>
            </a:r>
            <a:r>
              <a:rPr lang="af-ZA" sz="4000" b="1" u="sng" dirty="0"/>
              <a:t>4BH-J01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3rd Year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18835"/>
              </p:ext>
            </p:extLst>
          </p:nvPr>
        </p:nvGraphicFramePr>
        <p:xfrm>
          <a:off x="263215" y="1129142"/>
          <a:ext cx="11299394" cy="5491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{7709A6F1-27AE-43A4-BC5D-61E3CC711B75}</a:tableStyleId>
              </a:tblPr>
              <a:tblGrid>
                <a:gridCol w="3262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8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2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58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67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906">
                <a:tc>
                  <a:txBody>
                    <a:bodyPr/>
                    <a:lstStyle/>
                    <a:p>
                      <a:pPr marL="3759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59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78105" 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endParaRPr lang="en-Z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06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780"/>
                  </a:ext>
                </a:extLst>
              </a:tr>
              <a:tr h="162806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650489"/>
                  </a:ext>
                </a:extLst>
              </a:tr>
              <a:tr h="162806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911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315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EDCC 323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 EDTM 312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EDCC 325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886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UTEW 311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67310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6865" algn="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lnSpc>
                          <a:spcPts val="1215"/>
                        </a:lnSpc>
                        <a:spcAft>
                          <a:spcPts val="0"/>
                        </a:spcAft>
                      </a:pP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020">
                <a:tc gridSpan="3"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Specialisation Subjects / </a:t>
                      </a:r>
                      <a:r>
                        <a:rPr lang="en-ZA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Spesialiseringsvakke</a:t>
                      </a: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MFPC 311</a:t>
                      </a:r>
                      <a:endParaRPr lang="en-ZA" sz="18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MFPC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806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LSKN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spc="-30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SEFF 311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32461">
                <a:tc vMerge="1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b="1" spc="-30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SEFF 321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4687">
                <a:tc>
                  <a:txBody>
                    <a:bodyPr/>
                    <a:lstStyle/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311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311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3093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SEAF </a:t>
                      </a:r>
                      <a:r>
                        <a:rPr lang="en-ZA" sz="1200" spc="-25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321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008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SEAF </a:t>
                      </a:r>
                      <a:r>
                        <a:rPr lang="en-ZA" sz="1200" b="1" spc="-25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79052" y="3247969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22598" y="473352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680756" y="3261390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680755" y="473352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263215" y="1659506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111942" y="1140366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6996980" y="1140366"/>
            <a:ext cx="2138035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SLIDE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4364" y="301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06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18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09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b="1" dirty="0">
                <a:solidFill>
                  <a:srgbClr val="FFFFFF"/>
                </a:solidFill>
              </a:rPr>
              <a:t>POTCHEFSTROOM - </a:t>
            </a:r>
            <a:r>
              <a:rPr lang="af-ZA" b="1" u="sng" dirty="0"/>
              <a:t>4BH-J01</a:t>
            </a:r>
            <a:br>
              <a:rPr lang="af-ZA" b="1" dirty="0">
                <a:solidFill>
                  <a:srgbClr val="FFFFFF"/>
                </a:solidFill>
              </a:rPr>
            </a:br>
            <a:r>
              <a:rPr lang="af-ZA" sz="4000" b="1" dirty="0">
                <a:solidFill>
                  <a:srgbClr val="FFFFFF"/>
                </a:solidFill>
              </a:rPr>
              <a:t>3rd Year  </a:t>
            </a:r>
            <a:r>
              <a:rPr lang="af-ZA" sz="4000" b="1" i="1" dirty="0">
                <a:solidFill>
                  <a:srgbClr val="FFFFFF"/>
                </a:solidFill>
              </a:rPr>
              <a:t>/ </a:t>
            </a:r>
            <a:r>
              <a:rPr lang="af-ZA" sz="4000" b="1" dirty="0">
                <a:solidFill>
                  <a:srgbClr val="FFFFFF"/>
                </a:solidFill>
              </a:rPr>
              <a:t>3de Jaar </a:t>
            </a:r>
            <a:endParaRPr sz="32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04198"/>
              </p:ext>
            </p:extLst>
          </p:nvPr>
        </p:nvGraphicFramePr>
        <p:xfrm>
          <a:off x="348916" y="1059737"/>
          <a:ext cx="11323434" cy="54681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{7709A6F1-27AE-43A4-BC5D-61E3CC711B75}</a:tableStyleId>
              </a:tblPr>
              <a:tblGrid>
                <a:gridCol w="324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4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906">
                <a:tc>
                  <a:txBody>
                    <a:bodyPr/>
                    <a:lstStyle/>
                    <a:p>
                      <a:pPr marL="3759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59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4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06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64896"/>
                  </a:ext>
                </a:extLst>
              </a:tr>
              <a:tr h="162806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551995"/>
                  </a:ext>
                </a:extLst>
              </a:tr>
              <a:tr h="162806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42">
                <a:tc rowSpan="2"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315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EDCC 323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EDCC 325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36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EDTM 312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UTEW 311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2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MFPC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806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MFPC 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LSKN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AFRF </a:t>
                      </a:r>
                      <a:r>
                        <a:rPr lang="en-ZA" sz="1200" spc="-35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spc="-30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SEFF 311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SOFF</a:t>
                      </a:r>
                      <a:r>
                        <a:rPr lang="en-ZA" sz="12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r>
                        <a:rPr lang="en-ZA" sz="12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0863">
                <a:tc vMerge="1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AFRF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b="1" spc="-30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SEFF 321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SOFF</a:t>
                      </a:r>
                      <a:r>
                        <a:rPr lang="en-ZA" sz="1200" b="1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r>
                        <a:rPr lang="en-ZA" sz="1200" b="1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46285">
                <a:tc>
                  <a:txBody>
                    <a:bodyPr/>
                    <a:lstStyle/>
                    <a:p>
                      <a:pPr marL="67945" marR="8140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311 </a:t>
                      </a:r>
                    </a:p>
                    <a:p>
                      <a:pPr marL="67945" marR="8140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311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3093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SEAF </a:t>
                      </a:r>
                      <a:r>
                        <a:rPr lang="en-ZA" sz="1200" spc="-25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marR="3632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321 </a:t>
                      </a:r>
                    </a:p>
                    <a:p>
                      <a:pPr marL="67310" marR="3632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008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SEAF </a:t>
                      </a:r>
                      <a:r>
                        <a:rPr lang="en-ZA" sz="1200" b="1" spc="-25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67949" y="3429792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26385" y="555537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762014" y="3429792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762013" y="555537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307974" y="1597967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143260" y="1072560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047682" y="1059737"/>
            <a:ext cx="2123614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SLIDE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14364" y="3011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061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18970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092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VANDERBIJLPARK - </a:t>
            </a:r>
            <a:r>
              <a:rPr lang="af-ZA" sz="4000" b="1" u="sng" dirty="0"/>
              <a:t>4BH-J01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200" b="1" dirty="0">
                <a:solidFill>
                  <a:srgbClr val="FFFFFF"/>
                </a:solidFill>
              </a:rPr>
              <a:t>3rd Year  </a:t>
            </a:r>
            <a:r>
              <a:rPr lang="af-ZA" sz="3200" b="1" i="1" dirty="0">
                <a:solidFill>
                  <a:srgbClr val="FFFFFF"/>
                </a:solidFill>
              </a:rPr>
              <a:t>/ </a:t>
            </a:r>
            <a:r>
              <a:rPr lang="af-ZA" sz="3200" b="1" dirty="0">
                <a:solidFill>
                  <a:srgbClr val="FFFFFF"/>
                </a:solidFill>
              </a:rPr>
              <a:t>3de Jaar</a:t>
            </a:r>
            <a:endParaRPr sz="32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76970"/>
              </p:ext>
            </p:extLst>
          </p:nvPr>
        </p:nvGraphicFramePr>
        <p:xfrm>
          <a:off x="445158" y="1204025"/>
          <a:ext cx="11323434" cy="53980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{7709A6F1-27AE-43A4-BC5D-61E3CC711B75}</a:tableStyleId>
              </a:tblPr>
              <a:tblGrid>
                <a:gridCol w="324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04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12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6906">
                <a:tc>
                  <a:txBody>
                    <a:bodyPr/>
                    <a:lstStyle/>
                    <a:p>
                      <a:pPr marL="37592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759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7150" marR="5207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88900" marR="8763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73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</a:rPr>
                        <a:t>SECOND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56515" marR="539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</a:rPr>
                        <a:t>TYPE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33985" marR="13081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</a:rPr>
                        <a:t>CR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806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514223"/>
                  </a:ext>
                </a:extLst>
              </a:tr>
              <a:tr h="162806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376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499031"/>
                  </a:ext>
                </a:extLst>
              </a:tr>
              <a:tr h="162806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42">
                <a:tc rowSpan="2"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EDCC 315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EDCC 323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EDCC 325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236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EDTM 312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020">
                <a:tc>
                  <a:txBody>
                    <a:bodyPr/>
                    <a:lstStyle/>
                    <a:p>
                      <a:pPr marL="64008" marR="0" algn="l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UTEW 311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 fontAlgn="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2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MFPC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806">
                <a:tc>
                  <a:txBody>
                    <a:bodyPr/>
                    <a:lstStyle/>
                    <a:p>
                      <a:pPr marL="679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MFPC 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6731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effectLst/>
                        </a:rPr>
                        <a:t>LSKN 321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44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AFRF </a:t>
                      </a:r>
                      <a:r>
                        <a:rPr lang="en-ZA" sz="1200" spc="-35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spc="-30" dirty="0">
                          <a:solidFill>
                            <a:schemeClr val="tx1"/>
                          </a:solidFill>
                          <a:effectLst/>
                        </a:rPr>
                        <a:t>311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SOFF</a:t>
                      </a:r>
                      <a:r>
                        <a:rPr lang="en-ZA" sz="1200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r>
                        <a:rPr lang="en-ZA" sz="1200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spc="-5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spc="-50" dirty="0">
                          <a:solidFill>
                            <a:schemeClr val="tx1"/>
                          </a:solidFill>
                          <a:effectLst/>
                        </a:rPr>
                        <a:t>ZUFF</a:t>
                      </a:r>
                      <a:r>
                        <a:rPr lang="en-ZA" sz="1200" spc="-50" baseline="0" dirty="0">
                          <a:solidFill>
                            <a:schemeClr val="tx1"/>
                          </a:solidFill>
                          <a:effectLst/>
                        </a:rPr>
                        <a:t> 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15833">
                <a:tc vMerge="1"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90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7630" marR="8763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AFRF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25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ENFF </a:t>
                      </a:r>
                      <a:r>
                        <a:rPr lang="en-ZA" sz="1200" b="1" spc="-30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945" marR="115189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SOFF</a:t>
                      </a:r>
                      <a:r>
                        <a:rPr lang="en-ZA" sz="1200" b="1" spc="-6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  <a:r>
                        <a:rPr lang="en-ZA" sz="1200" b="1" spc="-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b="1" spc="-5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442595">
                        <a:spcAft>
                          <a:spcPts val="0"/>
                        </a:spcAft>
                      </a:pPr>
                      <a:r>
                        <a:rPr lang="en-ZA" sz="1200" b="1" spc="-50" dirty="0">
                          <a:solidFill>
                            <a:schemeClr val="tx1"/>
                          </a:solidFill>
                          <a:effectLst/>
                        </a:rPr>
                        <a:t>ZUFF 321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33985" marR="12954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1315">
                <a:tc>
                  <a:txBody>
                    <a:bodyPr/>
                    <a:lstStyle/>
                    <a:p>
                      <a:pPr marL="67945" marR="8140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AFAF 311 </a:t>
                      </a:r>
                    </a:p>
                    <a:p>
                      <a:pPr marL="67945" marR="81407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ENAF 311</a:t>
                      </a:r>
                    </a:p>
                    <a:p>
                      <a:pPr marL="67945" marR="283210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945" marR="1130935"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SOAF </a:t>
                      </a:r>
                      <a:r>
                        <a:rPr lang="en-ZA" sz="1200" spc="-25" dirty="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</a:p>
                    <a:p>
                      <a:pPr marL="67945" marR="1130935">
                        <a:spcAft>
                          <a:spcPts val="0"/>
                        </a:spcAft>
                      </a:pPr>
                      <a:r>
                        <a:rPr lang="en-ZA" sz="1200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marL="67945" marR="1130935">
                        <a:spcAft>
                          <a:spcPts val="0"/>
                        </a:spcAft>
                      </a:pPr>
                      <a:r>
                        <a:rPr lang="en-ZA" sz="1200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ZUAF 311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7310" marR="3632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AFAF 321 </a:t>
                      </a:r>
                    </a:p>
                    <a:p>
                      <a:pPr marL="67310" marR="3632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ENAF </a:t>
                      </a:r>
                      <a:r>
                        <a:rPr lang="en-ZA" sz="1200" b="1" spc="-35" dirty="0">
                          <a:solidFill>
                            <a:schemeClr val="tx1"/>
                          </a:solidFill>
                          <a:effectLst/>
                        </a:rPr>
                        <a:t>321 </a:t>
                      </a:r>
                    </a:p>
                    <a:p>
                      <a:pPr marL="67310" marR="684530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</a:p>
                    <a:p>
                      <a:pPr marL="67310" marR="680085"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</a:rPr>
                        <a:t>SOAF </a:t>
                      </a:r>
                      <a:r>
                        <a:rPr lang="en-ZA" sz="1200" b="1" spc="-25" dirty="0">
                          <a:solidFill>
                            <a:schemeClr val="tx1"/>
                          </a:solidFill>
                          <a:effectLst/>
                        </a:rPr>
                        <a:t>321</a:t>
                      </a:r>
                    </a:p>
                    <a:p>
                      <a:pPr marL="67310" marR="680085">
                        <a:spcAft>
                          <a:spcPts val="0"/>
                        </a:spcAft>
                      </a:pPr>
                      <a:r>
                        <a:rPr lang="en-ZA" sz="1200" b="1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</a:p>
                    <a:p>
                      <a:pPr marL="67310" marR="680085">
                        <a:spcAft>
                          <a:spcPts val="0"/>
                        </a:spcAft>
                      </a:pPr>
                      <a:r>
                        <a:rPr lang="en-ZA" sz="1200" b="1" spc="-25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ZUAF 321</a:t>
                      </a:r>
                      <a:endParaRPr lang="en-ZA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6865" algn="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ZA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34281" y="3519042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93516" y="535272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794218" y="535272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804325" y="357409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434281" y="1715893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1271517" y="1218477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7168202" y="1205938"/>
            <a:ext cx="2112276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SLIDE 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48110" y="1798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677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" y="-42244"/>
            <a:ext cx="12192000" cy="12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11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DISTANCE (UDL) / AFSTAND (EAL) - </a:t>
            </a:r>
            <a:r>
              <a:rPr lang="af-ZA" sz="4000" b="1" u="sng" dirty="0"/>
              <a:t>4BJ-J01</a:t>
            </a:r>
            <a:r>
              <a:rPr lang="af-ZA" sz="4000" b="1" dirty="0">
                <a:solidFill>
                  <a:srgbClr val="FFFFFF"/>
                </a:solidFill>
              </a:rPr>
              <a:t> </a:t>
            </a:r>
            <a:br>
              <a:rPr lang="af-ZA" sz="3200" b="1" dirty="0">
                <a:solidFill>
                  <a:srgbClr val="FFFFFF"/>
                </a:solidFill>
              </a:rPr>
            </a:br>
            <a:r>
              <a:rPr lang="af-ZA" sz="4000" b="1" dirty="0">
                <a:solidFill>
                  <a:srgbClr val="FFFFFF"/>
                </a:solidFill>
              </a:rPr>
              <a:t>4th Year  / 4de Jaar</a:t>
            </a:r>
            <a:endParaRPr sz="3600" b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779105"/>
              </p:ext>
            </p:extLst>
          </p:nvPr>
        </p:nvGraphicFramePr>
        <p:xfrm>
          <a:off x="353166" y="1167948"/>
          <a:ext cx="11485664" cy="5833020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299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63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2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1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n-ZA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732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</a:t>
                      </a:r>
                      <a:r>
                        <a:rPr lang="en-Z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Jaarmodule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</a:t>
                      </a:r>
                      <a:r>
                        <a:rPr lang="en-ZA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Jaarmodule</a:t>
                      </a:r>
                      <a:endParaRPr lang="en-ZA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245278"/>
                  </a:ext>
                </a:extLst>
              </a:tr>
              <a:tr h="196589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5227"/>
                  </a:ext>
                </a:extLst>
              </a:tr>
              <a:tr h="21800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413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423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3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414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RESF 422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57" marR="6235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57" marR="6235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2357" marR="62357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RESF 412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3302635" algn="l"/>
                        </a:tabLst>
                        <a:defRPr/>
                      </a:pPr>
                      <a:r>
                        <a:rPr lang="en-ZA" sz="10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LOLT 422</a:t>
                      </a:r>
                      <a:endParaRPr lang="en-ZA" sz="10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LOLT 423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LOCC 421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000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MFPC 411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MFPP 421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43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LSPP 411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LSKP 421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59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SOFF 411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ZUFF 411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PEFF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SOFF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ZUFF 421 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42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SEAF 411 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SEAF 421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9440" y="4104305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398247" y="642311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783728" y="4072763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765707" y="641599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323355" y="1656894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959150" y="1167951"/>
            <a:ext cx="1991867" cy="31220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331123" y="1190316"/>
            <a:ext cx="2062260" cy="28983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2" name="SLIDE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1346" y="11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121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11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MAHIKENG - </a:t>
            </a:r>
            <a:r>
              <a:rPr lang="af-ZA" sz="4000" b="1" u="sng" dirty="0"/>
              <a:t>4BH-J01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4th Year  / 4de Jaar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785816"/>
              </p:ext>
            </p:extLst>
          </p:nvPr>
        </p:nvGraphicFramePr>
        <p:xfrm>
          <a:off x="180560" y="1128834"/>
          <a:ext cx="11515069" cy="5674576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343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803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n-ZA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28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303814"/>
                  </a:ext>
                </a:extLst>
              </a:tr>
              <a:tr h="248628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386337"/>
                  </a:ext>
                </a:extLst>
              </a:tr>
              <a:tr h="248628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413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423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414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RESF 422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RESF 412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LOLT 422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LOLT 423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/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/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LOCC</a:t>
                      </a:r>
                      <a:r>
                        <a:rPr lang="en-US" sz="120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28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2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MFPC 411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MFPP 421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8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LSPP 411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LSKP 421</a:t>
                      </a:r>
                      <a:endParaRPr lang="en-Z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07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</a:t>
                      </a: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411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421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63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SEAF 411 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SEAF 421 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10544" y="484159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80560" y="630203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582136" y="4841594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582136" y="6302031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Oval 11"/>
          <p:cNvSpPr/>
          <p:nvPr/>
        </p:nvSpPr>
        <p:spPr>
          <a:xfrm>
            <a:off x="180560" y="1830415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982639" y="1243670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6944655" y="1215189"/>
            <a:ext cx="2197483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SLIDE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1346" y="11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1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4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192000" cy="121518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18575" y="97200"/>
            <a:ext cx="11976600" cy="111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4000" b="1" dirty="0">
                <a:solidFill>
                  <a:srgbClr val="FFFFFF"/>
                </a:solidFill>
              </a:rPr>
              <a:t>POTCHEFSTROOM -</a:t>
            </a:r>
            <a:r>
              <a:rPr lang="af-ZA" sz="4000" b="1" u="sng" dirty="0"/>
              <a:t> 4BH-J01</a:t>
            </a:r>
            <a:br>
              <a:rPr lang="af-ZA" sz="4000" b="1" dirty="0">
                <a:solidFill>
                  <a:srgbClr val="FFFFFF"/>
                </a:solidFill>
              </a:rPr>
            </a:br>
            <a:r>
              <a:rPr lang="af-ZA" sz="3600" b="1" dirty="0">
                <a:solidFill>
                  <a:srgbClr val="FFFFFF"/>
                </a:solidFill>
              </a:rPr>
              <a:t>4th Year  / 4de Jaar</a:t>
            </a:r>
            <a:endParaRPr sz="36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150625"/>
              </p:ext>
            </p:extLst>
          </p:nvPr>
        </p:nvGraphicFramePr>
        <p:xfrm>
          <a:off x="360947" y="1215194"/>
          <a:ext cx="11478975" cy="5682437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30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6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4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9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57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3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2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0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20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n-ZA" sz="12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17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383470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691213"/>
                  </a:ext>
                </a:extLst>
              </a:tr>
              <a:tr h="239517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5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413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423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414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RESF 422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RESF 412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LOLT 422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LOLT 423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22">
                <a:tc>
                  <a:txBody>
                    <a:bodyPr/>
                    <a:lstStyle/>
                    <a:p>
                      <a:endParaRPr lang="en-ZA" sz="1050" dirty="0">
                        <a:solidFill>
                          <a:schemeClr val="tx1"/>
                        </a:solidFill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050" dirty="0">
                        <a:solidFill>
                          <a:schemeClr val="tx1"/>
                        </a:solidFill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050"/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LOCC 421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872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5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MFPC 411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MFPP 421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95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LSPP 411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LSKP 421</a:t>
                      </a:r>
                      <a:endParaRPr lang="en-ZA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5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</a:t>
                      </a:r>
                      <a:r>
                        <a:rPr lang="en-ZA" sz="105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SOFF 411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</a:t>
                      </a:r>
                      <a:r>
                        <a:rPr lang="en-ZA" sz="1050" b="1" baseline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421</a:t>
                      </a:r>
                      <a:endParaRPr lang="en-ZA" sz="1050" b="1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421 </a:t>
                      </a:r>
                      <a:endParaRPr lang="en-ZA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PEFF 421</a:t>
                      </a:r>
                      <a:endParaRPr lang="en-ZA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421</a:t>
                      </a:r>
                      <a:endParaRPr lang="en-ZA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SOFF 421</a:t>
                      </a:r>
                      <a:endParaRPr lang="en-ZA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794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SEAF 411 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SEAF 421 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91385" y="4637161"/>
            <a:ext cx="2240978" cy="217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360945" y="660612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746595" y="459834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746594" y="6602046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360945" y="1915078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7110473" y="1252537"/>
            <a:ext cx="2210947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862083" y="1252538"/>
            <a:ext cx="2140423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SLIDE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1346" y="11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0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4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"/>
            <a:ext cx="12084298" cy="9670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107698" y="-68984"/>
            <a:ext cx="11976600" cy="1117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2800"/>
            </a:pPr>
            <a:r>
              <a:rPr lang="af-ZA" sz="3200" b="1" dirty="0">
                <a:solidFill>
                  <a:srgbClr val="FFFFFF"/>
                </a:solidFill>
              </a:rPr>
              <a:t>VANDERBIJLPARK - </a:t>
            </a:r>
            <a:r>
              <a:rPr lang="af-ZA" sz="3200" b="1" u="sng" dirty="0"/>
              <a:t>4BH-J01</a:t>
            </a:r>
            <a:br>
              <a:rPr lang="af-ZA" sz="3200" b="1" dirty="0">
                <a:solidFill>
                  <a:srgbClr val="FFFFFF"/>
                </a:solidFill>
              </a:rPr>
            </a:br>
            <a:r>
              <a:rPr lang="af-ZA" sz="3200" b="1" dirty="0">
                <a:solidFill>
                  <a:srgbClr val="FFFFFF"/>
                </a:solidFill>
              </a:rPr>
              <a:t>4th Year  / 4de Jaar</a:t>
            </a:r>
            <a:endParaRPr sz="3200" b="1" i="1" dirty="0">
              <a:solidFill>
                <a:srgbClr val="FFFFFF"/>
              </a:solidFill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 rotWithShape="1">
          <a:blip r:embed="rId6">
            <a:alphaModFix/>
          </a:blip>
          <a:srcRect b="52961"/>
          <a:stretch/>
        </p:blipFill>
        <p:spPr>
          <a:xfrm>
            <a:off x="0" y="6279662"/>
            <a:ext cx="12191998" cy="6447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90629"/>
              </p:ext>
            </p:extLst>
          </p:nvPr>
        </p:nvGraphicFramePr>
        <p:xfrm>
          <a:off x="107699" y="1049003"/>
          <a:ext cx="11751791" cy="5866816"/>
        </p:xfrm>
        <a:graphic>
          <a:graphicData uri="http://schemas.openxmlformats.org/drawingml/2006/table">
            <a:tbl>
              <a:tblPr firstRow="1" firstCol="1" bandRow="1">
                <a:tableStyleId>{7709A6F1-27AE-43A4-BC5D-61E3CC711B75}</a:tableStyleId>
              </a:tblPr>
              <a:tblGrid>
                <a:gridCol w="33856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7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9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7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3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13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SEMESTER</a:t>
                      </a:r>
                      <a:endParaRPr lang="en-ZA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2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SECOND SEMESTER</a:t>
                      </a:r>
                      <a:endParaRPr lang="en-ZA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</a:t>
                      </a:r>
                      <a:endParaRPr lang="en-ZA" sz="14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92"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Year module / Jaarmodule</a:t>
                      </a:r>
                      <a:endParaRPr lang="en-ZA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326057"/>
                  </a:ext>
                </a:extLst>
              </a:tr>
              <a:tr h="202437">
                <a:tc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0038" marR="50038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TPED 476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862861"/>
                  </a:ext>
                </a:extLst>
              </a:tr>
              <a:tr h="208963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Fundamental modules 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Fundamentele</a:t>
                      </a:r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modules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413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423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EDCC 414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RESF 422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RESF 412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LOLT 422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LOLT 423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LOCC 421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963"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000" dirty="0"/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000"/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rtl="0"/>
                      <a:r>
                        <a:rPr lang="en-ZA" sz="14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Specialisation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Subjects </a:t>
                      </a:r>
                      <a:r>
                        <a:rPr lang="en-ZA" sz="1400" b="1" i="1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/ </a:t>
                      </a:r>
                      <a:r>
                        <a:rPr lang="en-ZA" sz="1400" b="1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Spesialiseringsvakke</a:t>
                      </a:r>
                      <a:r>
                        <a:rPr lang="en-ZA" sz="14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Calibri"/>
                          <a:ea typeface="Calibri"/>
                          <a:cs typeface="Calibri"/>
                          <a:sym typeface="Arial"/>
                        </a:rPr>
                        <a:t> </a:t>
                      </a:r>
                      <a:endParaRPr lang="en-ZA" sz="1000" dirty="0">
                        <a:effectLst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MFPC 411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MFPP 421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LSPP 411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LSKP 421</a:t>
                      </a:r>
                      <a:endParaRPr lang="en-ZA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</a:t>
                      </a:r>
                      <a:r>
                        <a:rPr lang="en-ZA" sz="1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ZUFF 411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AFRF</a:t>
                      </a:r>
                      <a:r>
                        <a:rPr lang="en-ZA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  <a:endParaRPr lang="en-Z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ENFF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PEFF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SEFF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ZUFF</a:t>
                      </a:r>
                      <a:r>
                        <a:rPr lang="en-ZA" sz="100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421</a:t>
                      </a:r>
                      <a:endParaRPr lang="en-ZA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0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411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SOAF 411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ZUAF 411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AFAF 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ENAF 421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SOAF 421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ZUAF 421</a:t>
                      </a: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302635" algn="l"/>
                        </a:tabLs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2360" marR="62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47559" y="408810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147559" y="6372025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6636567" y="4088108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674757" y="6362967"/>
            <a:ext cx="2301859" cy="243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Oval 10"/>
          <p:cNvSpPr/>
          <p:nvPr/>
        </p:nvSpPr>
        <p:spPr>
          <a:xfrm>
            <a:off x="107698" y="1558531"/>
            <a:ext cx="835286" cy="24566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50878" y="1100285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7290180" y="1130907"/>
            <a:ext cx="1937982" cy="3465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SLIDE 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11346" y="1166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524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52961"/>
          <a:stretch/>
        </p:blipFill>
        <p:spPr>
          <a:xfrm>
            <a:off x="0" y="6279662"/>
            <a:ext cx="12192000" cy="644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mixed ethnic children header frame Stock Vector - 143382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486715"/>
            <a:ext cx="7600950" cy="47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89;p13"/>
          <p:cNvSpPr txBox="1">
            <a:spLocks/>
          </p:cNvSpPr>
          <p:nvPr/>
        </p:nvSpPr>
        <p:spPr>
          <a:xfrm>
            <a:off x="4174331" y="2669059"/>
            <a:ext cx="3933971" cy="234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3200"/>
              <a:buFont typeface="Arial"/>
              <a:buNone/>
            </a:pPr>
            <a:r>
              <a:rPr lang="en-ZA" sz="2400" b="1" i="1" dirty="0"/>
              <a:t>Well done!</a:t>
            </a:r>
          </a:p>
          <a:p>
            <a:pPr marL="0" indent="0" algn="ctr">
              <a:spcBef>
                <a:spcPts val="0"/>
              </a:spcBef>
              <a:buSzPts val="3200"/>
              <a:buFont typeface="Arial"/>
              <a:buNone/>
            </a:pPr>
            <a:r>
              <a:rPr lang="en-ZA" sz="2400" b="1" i="1" dirty="0"/>
              <a:t>You are now registered.</a:t>
            </a:r>
          </a:p>
          <a:p>
            <a:pPr marL="0" indent="0" algn="ctr">
              <a:spcBef>
                <a:spcPts val="0"/>
              </a:spcBef>
              <a:buSzPts val="3200"/>
              <a:buFont typeface="Arial"/>
              <a:buNone/>
            </a:pPr>
            <a:r>
              <a:rPr lang="en-ZA" sz="2400" b="1" i="1" dirty="0"/>
              <a:t>Best wishes for the year!</a:t>
            </a:r>
          </a:p>
          <a:p>
            <a:pPr marL="0" indent="0" algn="ctr">
              <a:spcBef>
                <a:spcPts val="0"/>
              </a:spcBef>
              <a:buSzPts val="3200"/>
              <a:buNone/>
            </a:pPr>
            <a:endParaRPr lang="en-ZA" sz="2400" b="1" i="1" dirty="0"/>
          </a:p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ZA" sz="2400" b="1" i="1" dirty="0" err="1"/>
              <a:t>Mooi</a:t>
            </a:r>
            <a:r>
              <a:rPr lang="en-ZA" sz="2400" b="1" i="1" dirty="0"/>
              <a:t> so!</a:t>
            </a:r>
          </a:p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ZA" sz="2400" b="1" i="1" dirty="0" err="1"/>
              <a:t>Jy</a:t>
            </a:r>
            <a:r>
              <a:rPr lang="en-ZA" sz="2400" b="1" i="1" dirty="0"/>
              <a:t> is </a:t>
            </a:r>
            <a:r>
              <a:rPr lang="en-ZA" sz="2400" b="1" i="1" dirty="0" err="1"/>
              <a:t>nou</a:t>
            </a:r>
            <a:r>
              <a:rPr lang="en-ZA" sz="2400" b="1" i="1" dirty="0"/>
              <a:t> </a:t>
            </a:r>
            <a:r>
              <a:rPr lang="en-ZA" sz="2400" b="1" i="1" dirty="0" err="1"/>
              <a:t>geregistreer</a:t>
            </a:r>
            <a:endParaRPr lang="en-ZA" sz="2400" b="1" i="1" dirty="0"/>
          </a:p>
          <a:p>
            <a:pPr marL="0" indent="0" algn="ctr">
              <a:spcBef>
                <a:spcPts val="0"/>
              </a:spcBef>
              <a:buSzPts val="3200"/>
              <a:buNone/>
            </a:pPr>
            <a:r>
              <a:rPr lang="en-ZA" sz="2400" b="1" i="1" dirty="0" err="1"/>
              <a:t>Beste</a:t>
            </a:r>
            <a:r>
              <a:rPr lang="en-ZA" sz="2400" b="1" i="1" dirty="0"/>
              <a:t> </a:t>
            </a:r>
            <a:r>
              <a:rPr lang="en-ZA" sz="2400" b="1" i="1" dirty="0" err="1"/>
              <a:t>wense</a:t>
            </a:r>
            <a:r>
              <a:rPr lang="en-ZA" sz="2400" b="1" i="1" dirty="0"/>
              <a:t> </a:t>
            </a:r>
            <a:r>
              <a:rPr lang="en-ZA" sz="2400" b="1" i="1" dirty="0" err="1"/>
              <a:t>vir</a:t>
            </a:r>
            <a:r>
              <a:rPr lang="en-ZA" sz="2400" b="1" i="1" dirty="0"/>
              <a:t> </a:t>
            </a:r>
            <a:r>
              <a:rPr lang="en-ZA" sz="2400" b="1" i="1" dirty="0" err="1"/>
              <a:t>hierdie</a:t>
            </a:r>
            <a:r>
              <a:rPr lang="en-ZA" sz="2400" b="1" i="1" dirty="0"/>
              <a:t> </a:t>
            </a:r>
            <a:r>
              <a:rPr lang="en-ZA" sz="2400" b="1" i="1"/>
              <a:t>jaar!</a:t>
            </a:r>
            <a:endParaRPr lang="en-ZA" sz="2400" b="1" i="1" dirty="0"/>
          </a:p>
          <a:p>
            <a:pPr marL="0" indent="0" algn="ctr">
              <a:spcBef>
                <a:spcPts val="0"/>
              </a:spcBef>
              <a:buSzPts val="3200"/>
              <a:buFont typeface="Arial"/>
              <a:buNone/>
            </a:pPr>
            <a:endParaRPr lang="en-ZA" sz="2400" b="1" i="1" dirty="0"/>
          </a:p>
        </p:txBody>
      </p:sp>
    </p:spTree>
    <p:extLst>
      <p:ext uri="{BB962C8B-B14F-4D97-AF65-F5344CB8AC3E}">
        <p14:creationId xmlns:p14="http://schemas.microsoft.com/office/powerpoint/2010/main" val="1246914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13072</TotalTime>
  <Words>1283</Words>
  <Application>Microsoft Office PowerPoint</Application>
  <PresentationFormat>Widescreen</PresentationFormat>
  <Paragraphs>818</Paragraphs>
  <Slides>9</Slides>
  <Notes>9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DISTANCE (UDL) / AFSTAND (EAL) - 4BJ-J01 3rd Year  / 3de Jaar</vt:lpstr>
      <vt:lpstr>MAHIKENG - 4BH-J01 3rd Year</vt:lpstr>
      <vt:lpstr>POTCHEFSTROOM - 4BH-J01 3rd Year  / 3de Jaar </vt:lpstr>
      <vt:lpstr>VANDERBIJLPARK - 4BH-J01 3rd Year  / 3de Jaar</vt:lpstr>
      <vt:lpstr>DISTANCE (UDL) / AFSTAND (EAL) - 4BJ-J01  4th Year  / 4de Jaar</vt:lpstr>
      <vt:lpstr>MAHIKENG - 4BH-J01 4th Year  / 4de Jaar</vt:lpstr>
      <vt:lpstr>POTCHEFSTROOM - 4BH-J01 4th Year  / 4de Jaar</vt:lpstr>
      <vt:lpstr>VANDERBIJLPARK - 4BH-J01 4th Year  / 4de Jaar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Intermediêre fase /  Intermediate phase</dc:title>
  <dc:creator>13113674</dc:creator>
  <cp:lastModifiedBy>SUSAN MAREE</cp:lastModifiedBy>
  <cp:revision>227</cp:revision>
  <dcterms:modified xsi:type="dcterms:W3CDTF">2024-01-17T08:34:32Z</dcterms:modified>
</cp:coreProperties>
</file>