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3" r:id="rId2"/>
    <p:sldId id="330" r:id="rId3"/>
    <p:sldId id="331" r:id="rId4"/>
    <p:sldId id="332" r:id="rId5"/>
    <p:sldId id="313" r:id="rId6"/>
    <p:sldId id="333" r:id="rId7"/>
    <p:sldId id="334" r:id="rId8"/>
    <p:sldId id="33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09A6F1-27AE-43A4-BC5D-61E3CC711B75}">
  <a:tblStyle styleId="{7709A6F1-27AE-43A4-BC5D-61E3CC711B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364" autoAdjust="0"/>
  </p:normalViewPr>
  <p:slideViewPr>
    <p:cSldViewPr snapToGrid="0">
      <p:cViewPr varScale="1">
        <p:scale>
          <a:sx n="77" d="100"/>
          <a:sy n="77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420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12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11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20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1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20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20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22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74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110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13503"/>
            <a:ext cx="11976600" cy="100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af-ZA" sz="2800" b="1" dirty="0">
                <a:solidFill>
                  <a:srgbClr val="FFFFFF"/>
                </a:solidFill>
              </a:rPr>
              <a:t>DISTANCE (UDL) / </a:t>
            </a:r>
            <a:r>
              <a:rPr lang="af-ZA" sz="2800" b="1" i="1" dirty="0">
                <a:solidFill>
                  <a:srgbClr val="FFFFFF"/>
                </a:solidFill>
              </a:rPr>
              <a:t>AFSTAND (EAL) – </a:t>
            </a:r>
            <a:r>
              <a:rPr lang="af-ZA" sz="2800" b="1" u="sng" dirty="0"/>
              <a:t>4FB-J01</a:t>
            </a:r>
            <a:br>
              <a:rPr lang="af-ZA" sz="2800" b="1" dirty="0">
                <a:solidFill>
                  <a:srgbClr val="FFFFFF"/>
                </a:solidFill>
              </a:rPr>
            </a:br>
            <a:r>
              <a:rPr lang="af-ZA" sz="2800" b="1" dirty="0">
                <a:solidFill>
                  <a:srgbClr val="FFFFFF"/>
                </a:solidFill>
              </a:rPr>
              <a:t>1st Year  / </a:t>
            </a:r>
            <a:r>
              <a:rPr lang="af-ZA" sz="2800" b="1" i="1" dirty="0">
                <a:solidFill>
                  <a:srgbClr val="FFFFFF"/>
                </a:solidFill>
              </a:rPr>
              <a:t>1ste Jaar</a:t>
            </a:r>
            <a:endParaRPr sz="28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29735"/>
              </p:ext>
            </p:extLst>
          </p:nvPr>
        </p:nvGraphicFramePr>
        <p:xfrm>
          <a:off x="50104" y="889000"/>
          <a:ext cx="12045070" cy="6288786"/>
        </p:xfrm>
        <a:graphic>
          <a:graphicData uri="http://schemas.openxmlformats.org/drawingml/2006/table">
            <a:tbl>
              <a:tblPr firstRow="1" firstCol="1" bandRow="1"/>
              <a:tblGrid>
                <a:gridCol w="2970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2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302635" algn="l"/>
                        </a:tabLst>
                        <a:defRPr/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5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Year module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Jaarmodule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Year module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Jaarmodule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85576"/>
                  </a:ext>
                </a:extLst>
              </a:tr>
              <a:tr h="227251">
                <a:tc>
                  <a:txBody>
                    <a:bodyPr/>
                    <a:lstStyle/>
                    <a:p>
                      <a:pPr rtl="0"/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TPED 176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  (Core modules)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TPED 176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4032"/>
                  </a:ext>
                </a:extLst>
              </a:tr>
              <a:tr h="227251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ALDA 111 (Afrikaans)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ALDE 111 (English)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302635" algn="l"/>
                        </a:tabLst>
                        <a:defRPr/>
                      </a:pPr>
                      <a:r>
                        <a:rPr lang="en-Z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 (Compulsory module)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ALDA 122 (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ALDE 122( 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(Compulsory module)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30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EDTC 112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EDCC 125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 (Core module)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080784"/>
                  </a:ext>
                </a:extLst>
              </a:tr>
              <a:tr h="251721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EDCA 111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AFCL 121 (Afrikaans communication)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PECL 121 (Sepedi communication)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SECL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121 (Setswana communication)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SOLC 121 (Sesotho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communication)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ZUCL 121 (isiZulu communication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019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024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i="0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LSKS 111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57686"/>
                  </a:ext>
                </a:extLst>
              </a:tr>
              <a:tr h="37361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AFRF 111 (Afrikaans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2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Huistaal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111 (English  Home Language)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PEFF 111( Sepedi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SEFF 111 (Setswana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SOFF 111 (Sesotho HL)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ZUFF 111 (isiZulu HL)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91050"/>
                  </a:ext>
                </a:extLst>
              </a:tr>
              <a:tr h="25606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i="0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38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4378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AFRF 121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121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PEFF</a:t>
                      </a:r>
                      <a:r>
                        <a:rPr lang="en-ZA" sz="11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SEFF 121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SOFF 121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ZUFF 121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8575" y="444051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672967" y="3102796"/>
            <a:ext cx="2398968" cy="277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6672967" y="5173208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Oval 2"/>
          <p:cNvSpPr/>
          <p:nvPr/>
        </p:nvSpPr>
        <p:spPr>
          <a:xfrm>
            <a:off x="61327" y="2264624"/>
            <a:ext cx="1245666" cy="35378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6641690" y="2257595"/>
            <a:ext cx="1150929" cy="27785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6661062" y="926876"/>
            <a:ext cx="2325671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/>
          <p:cNvSpPr/>
          <p:nvPr/>
        </p:nvSpPr>
        <p:spPr>
          <a:xfrm>
            <a:off x="77615" y="1389127"/>
            <a:ext cx="2301859" cy="353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/>
          <p:cNvSpPr/>
          <p:nvPr/>
        </p:nvSpPr>
        <p:spPr>
          <a:xfrm>
            <a:off x="424825" y="950706"/>
            <a:ext cx="2119921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2691" y="1692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3" grpId="0" animBg="1"/>
      <p:bldP spid="15" grpId="0" animBg="1"/>
      <p:bldP spid="1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110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00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MAHIKENG – </a:t>
            </a:r>
            <a:r>
              <a:rPr lang="af-ZA" sz="4000" b="1" u="sng" dirty="0"/>
              <a:t>4FA-J01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dirty="0">
                <a:solidFill>
                  <a:srgbClr val="FFFFFF"/>
                </a:solidFill>
              </a:rPr>
              <a:t>1st Year</a:t>
            </a: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85738"/>
              </p:ext>
            </p:extLst>
          </p:nvPr>
        </p:nvGraphicFramePr>
        <p:xfrm>
          <a:off x="127047" y="1099610"/>
          <a:ext cx="11691780" cy="5371221"/>
        </p:xfrm>
        <a:graphic>
          <a:graphicData uri="http://schemas.openxmlformats.org/drawingml/2006/table">
            <a:tbl>
              <a:tblPr firstRow="1" firstCol="1" bandRow="1"/>
              <a:tblGrid>
                <a:gridCol w="291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Year module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Jaarmodule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Year module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Jaarmodule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98635"/>
                  </a:ext>
                </a:extLst>
              </a:tr>
              <a:tr h="25015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TPED 176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(Core module)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TPED 176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453974"/>
                  </a:ext>
                </a:extLst>
              </a:tr>
              <a:tr h="25015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ALDA 111 (Afrikaans)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ALDE 111 (English)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(Compulsory module)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ALDA 122 (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ALDE 122( 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(Compulsory module)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EDTC 112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302635" algn="l"/>
                        </a:tabLst>
                        <a:defRPr/>
                      </a:pPr>
                      <a:r>
                        <a:rPr lang="en-Z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EDCC 125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 (Core module)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43738"/>
                  </a:ext>
                </a:extLst>
              </a:tr>
              <a:tr h="358092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EDCA 111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AFCL 121 (Afrikaans communication)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SECL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121 (Setswana communication)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427936"/>
                  </a:ext>
                </a:extLst>
              </a:tr>
              <a:tr h="284842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b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3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i="0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i="0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199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LSKS 111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186758"/>
                  </a:ext>
                </a:extLst>
              </a:tr>
              <a:tr h="1859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111 (English  Home Language)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SEFF 111 (Setswana Home Language)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121 (Home Language)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SEFF 121 (Home Language)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7047" y="462025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23703" y="1693471"/>
            <a:ext cx="2443940" cy="249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6534217" y="461892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6534217" y="2490692"/>
            <a:ext cx="1286117" cy="321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6534217" y="3469282"/>
            <a:ext cx="822547" cy="2206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629661" y="1139990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783662" y="1111971"/>
            <a:ext cx="2190961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127047" y="2581076"/>
            <a:ext cx="1286117" cy="321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2691" y="169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110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00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POTCHEFSTROOM – </a:t>
            </a:r>
            <a:r>
              <a:rPr lang="af-ZA" sz="4000" b="1" u="sng" dirty="0"/>
              <a:t>4FA-J01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dirty="0">
                <a:solidFill>
                  <a:srgbClr val="FFFFFF"/>
                </a:solidFill>
              </a:rPr>
              <a:t>1st Year  </a:t>
            </a:r>
            <a:r>
              <a:rPr lang="af-ZA" sz="3600" b="1" i="1" dirty="0">
                <a:solidFill>
                  <a:srgbClr val="FFFFFF"/>
                </a:solidFill>
              </a:rPr>
              <a:t>/ 1ste Jaar 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25117"/>
              </p:ext>
            </p:extLst>
          </p:nvPr>
        </p:nvGraphicFramePr>
        <p:xfrm>
          <a:off x="253219" y="1100138"/>
          <a:ext cx="11681449" cy="5457926"/>
        </p:xfrm>
        <a:graphic>
          <a:graphicData uri="http://schemas.openxmlformats.org/drawingml/2006/table">
            <a:tbl>
              <a:tblPr firstRow="1" firstCol="1" bandRow="1"/>
              <a:tblGrid>
                <a:gridCol w="277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4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5">
                <a:tc gridSpan="3">
                  <a:txBody>
                    <a:bodyPr/>
                    <a:lstStyle/>
                    <a:p>
                      <a:pPr rtl="0"/>
                      <a:r>
                        <a:rPr lang="en-ZA" b="1" dirty="0">
                          <a:effectLst/>
                        </a:rPr>
                        <a:t>Year module / </a:t>
                      </a:r>
                      <a:r>
                        <a:rPr lang="en-ZA" b="1" dirty="0" err="1">
                          <a:effectLst/>
                        </a:rPr>
                        <a:t>Jaarmodule</a:t>
                      </a:r>
                      <a:endParaRPr lang="en-ZA" b="1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b="1" dirty="0">
                          <a:effectLst/>
                        </a:rPr>
                        <a:t>Year module / </a:t>
                      </a:r>
                      <a:r>
                        <a:rPr lang="en-ZA" b="1" dirty="0" err="1">
                          <a:effectLst/>
                        </a:rPr>
                        <a:t>Jaarmodule</a:t>
                      </a:r>
                      <a:endParaRPr lang="en-ZA" b="1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67200"/>
                  </a:ext>
                </a:extLst>
              </a:tr>
              <a:tr h="25015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TPED 176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(Core module)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TPED 176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109538"/>
                  </a:ext>
                </a:extLst>
              </a:tr>
              <a:tr h="25015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ALDA 111 (Afrikaans)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ALDE 111 (English)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(Compulsory module)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ALDA 122 (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ALDE 122( 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(Compulsory module)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05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EDTC 112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302635" algn="l"/>
                        </a:tabLst>
                        <a:defRPr/>
                      </a:pPr>
                      <a:r>
                        <a:rPr lang="en-Z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EDCC 125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 (Core module)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51366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EDCA 111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AFCL 121 (Afrikaans communication)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PECL 121 (Sepedi communication)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SECL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121 (Setswana communication)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SOLC 121 (Sesotho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communication)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ZUCL 121 (isiZulu communication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99880"/>
                  </a:ext>
                </a:extLst>
              </a:tr>
              <a:tr h="176093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3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LSKS 111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77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AFRF 111 (Afrikaans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2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Huistaal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111 (English  Home Language)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SEFF 111 (Setswana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SOFF 111 (Sesotho HL)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391404"/>
                  </a:ext>
                </a:extLst>
              </a:tr>
              <a:tr h="28187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i="0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771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8391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AFRF 121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121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SEFF 121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SOFF 121 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3218" y="4788830"/>
            <a:ext cx="2397340" cy="212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242887" y="169017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6587116" y="5622755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253218" y="2542407"/>
            <a:ext cx="1312345" cy="2888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6587116" y="4181419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828328" y="1100138"/>
            <a:ext cx="2179194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709684" y="1100138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6543417" y="2542407"/>
            <a:ext cx="1286117" cy="321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2691" y="169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110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00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VANDERBIJLPARK – </a:t>
            </a:r>
            <a:r>
              <a:rPr lang="af-ZA" sz="4000" b="1" u="sng" dirty="0"/>
              <a:t>4FA-J01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i="1" dirty="0">
                <a:solidFill>
                  <a:srgbClr val="FFFFFF"/>
                </a:solidFill>
              </a:rPr>
              <a:t>1st Year  / </a:t>
            </a:r>
            <a:r>
              <a:rPr lang="af-ZA" sz="3600" b="1" dirty="0">
                <a:solidFill>
                  <a:srgbClr val="FFFFFF"/>
                </a:solidFill>
              </a:rPr>
              <a:t>1ste Jaar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0732"/>
              </p:ext>
            </p:extLst>
          </p:nvPr>
        </p:nvGraphicFramePr>
        <p:xfrm>
          <a:off x="225084" y="1100138"/>
          <a:ext cx="11709585" cy="5375402"/>
        </p:xfrm>
        <a:graphic>
          <a:graphicData uri="http://schemas.openxmlformats.org/drawingml/2006/table">
            <a:tbl>
              <a:tblPr firstRow="1" firstCol="1" bandRow="1"/>
              <a:tblGrid>
                <a:gridCol w="293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CREDIT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55">
                <a:tc gridSpan="3">
                  <a:txBody>
                    <a:bodyPr/>
                    <a:lstStyle/>
                    <a:p>
                      <a:pPr rtl="0"/>
                      <a:r>
                        <a:rPr lang="en-ZA" b="1" dirty="0">
                          <a:effectLst/>
                        </a:rPr>
                        <a:t>Year module / </a:t>
                      </a:r>
                      <a:r>
                        <a:rPr lang="en-ZA" b="1" dirty="0" err="1">
                          <a:effectLst/>
                        </a:rPr>
                        <a:t>Jaarmodule</a:t>
                      </a:r>
                      <a:endParaRPr lang="en-ZA" b="1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b="1" dirty="0">
                          <a:effectLst/>
                        </a:rPr>
                        <a:t>Year module / </a:t>
                      </a:r>
                      <a:r>
                        <a:rPr lang="en-ZA" b="1" dirty="0" err="1">
                          <a:effectLst/>
                        </a:rPr>
                        <a:t>Jaarmodule</a:t>
                      </a:r>
                      <a:endParaRPr lang="en-ZA" b="1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182093"/>
                  </a:ext>
                </a:extLst>
              </a:tr>
              <a:tr h="25015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TPED 176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(Core module)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TPED 176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10492"/>
                  </a:ext>
                </a:extLst>
              </a:tr>
              <a:tr h="25015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ALDA 111 (Afrikaans)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ALDE 111 (English)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(Compulsory module)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ALDA 122 (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ALDE 122( </a:t>
                      </a: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(Compulsory module)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14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EDTC 112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302635" algn="l"/>
                        </a:tabLst>
                        <a:defRPr/>
                      </a:pPr>
                      <a:r>
                        <a:rPr lang="en-Z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EDCC 125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 (Core module)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8596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EDCA 111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AFCL 121 (Afrikaans communication)</a:t>
                      </a:r>
                      <a:endParaRPr lang="en-ZA" sz="1200" b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SOLC 121 (Sesotho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communication)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ZUCL 121 (isiZulu communication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300901"/>
                  </a:ext>
                </a:extLst>
              </a:tr>
              <a:tr h="554311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US" sz="1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i="0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4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111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Subjects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ZA" i="0" dirty="0">
                        <a:effectLst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07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LSKS 111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121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893839"/>
                  </a:ext>
                </a:extLst>
              </a:tr>
              <a:tr h="1298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AFRF 111 (Afrikaans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2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Huistaal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111 (English  Home Language)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SOFF 111 (Sesotho HL)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ZUFF 111 (isiZulu HL)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AFRF 121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ENFF 121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SOFF 121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ZUFF 121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09" marR="50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5084" y="170399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257101" y="5013908"/>
            <a:ext cx="2390565" cy="254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6656042" y="4898200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225084" y="2550859"/>
            <a:ext cx="1298916" cy="2916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6656042" y="3453335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709684" y="1100138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778492" y="1100138"/>
            <a:ext cx="2245161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6656042" y="2535785"/>
            <a:ext cx="1286117" cy="321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2691" y="169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23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07699" y="-88619"/>
            <a:ext cx="119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DISTANCE (UDL) / </a:t>
            </a:r>
            <a:r>
              <a:rPr lang="af-ZA" sz="4000" b="1" i="1" dirty="0">
                <a:solidFill>
                  <a:srgbClr val="FFFFFF"/>
                </a:solidFill>
              </a:rPr>
              <a:t>AFSTAND (EAL) - </a:t>
            </a:r>
            <a:r>
              <a:rPr lang="af-ZA" sz="4000" b="1" u="sng" dirty="0"/>
              <a:t>4BJ-J01</a:t>
            </a:r>
            <a:r>
              <a:rPr lang="af-ZA" sz="4000" b="1" i="1" dirty="0">
                <a:solidFill>
                  <a:srgbClr val="FFFFFF"/>
                </a:solidFill>
              </a:rPr>
              <a:t> </a:t>
            </a:r>
            <a:br>
              <a:rPr lang="af-ZA" sz="3200" b="1" dirty="0">
                <a:solidFill>
                  <a:srgbClr val="FFFFFF"/>
                </a:solidFill>
              </a:rPr>
            </a:br>
            <a:r>
              <a:rPr lang="af-ZA" sz="4000" b="1" dirty="0">
                <a:solidFill>
                  <a:srgbClr val="FFFFFF"/>
                </a:solidFill>
              </a:rPr>
              <a:t>2nd Year  / </a:t>
            </a:r>
            <a:r>
              <a:rPr lang="af-ZA" sz="4000" b="1" i="1" dirty="0">
                <a:solidFill>
                  <a:srgbClr val="FFFFFF"/>
                </a:solidFill>
              </a:rPr>
              <a:t>2de Jaar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1347"/>
              </p:ext>
            </p:extLst>
          </p:nvPr>
        </p:nvGraphicFramePr>
        <p:xfrm>
          <a:off x="252412" y="1173551"/>
          <a:ext cx="11687174" cy="5941327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28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6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65">
                <a:tc gridSpan="3">
                  <a:txBody>
                    <a:bodyPr/>
                    <a:lstStyle/>
                    <a:p>
                      <a:pPr rtl="0"/>
                      <a:r>
                        <a:rPr lang="en-ZA" dirty="0">
                          <a:solidFill>
                            <a:schemeClr val="tx1"/>
                          </a:solidFill>
                          <a:effectLst/>
                        </a:rPr>
                        <a:t>Year module / </a:t>
                      </a:r>
                      <a:r>
                        <a:rPr lang="en-ZA" dirty="0" err="1">
                          <a:solidFill>
                            <a:schemeClr val="tx1"/>
                          </a:solidFill>
                          <a:effectLst/>
                        </a:rPr>
                        <a:t>Jaarmodule</a:t>
                      </a:r>
                      <a:endParaRPr lang="en-ZA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dirty="0">
                          <a:effectLst/>
                        </a:rPr>
                        <a:t>Year module / </a:t>
                      </a:r>
                      <a:r>
                        <a:rPr lang="en-ZA" sz="1400" b="1" dirty="0" err="1">
                          <a:effectLst/>
                        </a:rPr>
                        <a:t>Jaarmodule</a:t>
                      </a:r>
                      <a:endParaRPr lang="en-ZA" sz="14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2310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TPED 276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US" sz="1200" b="1" dirty="0">
                          <a:effectLst/>
                        </a:rPr>
                        <a:t>TPED 276</a:t>
                      </a:r>
                      <a:endParaRPr lang="en-ZA" sz="12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83957"/>
                  </a:ext>
                </a:extLst>
              </a:tr>
              <a:tr h="22196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EDCC 224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UTEW 221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MTLS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91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LSKM 221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LSKA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/>
                        <a:t>MFPC 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5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AFRF 211 (Afrikaans HL)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211 (English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PEFF 211 (Sepedi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SEFF 211 (</a:t>
                      </a:r>
                      <a:r>
                        <a:rPr lang="en-ZA" sz="1200" dirty="0" err="1">
                          <a:solidFill>
                            <a:schemeClr val="tx1"/>
                          </a:solidFill>
                          <a:effectLst/>
                        </a:rPr>
                        <a:t>Setwana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SOFF 211 ( Sesotho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ZUFF 211 (isiZulu HL)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AFRF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ENFF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PEFF</a:t>
                      </a:r>
                      <a:r>
                        <a:rPr lang="en-ZA" sz="1200" b="1" baseline="0" dirty="0">
                          <a:effectLst/>
                        </a:rPr>
                        <a:t>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effectLst/>
                        </a:rPr>
                        <a:t>SEFF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effectLst/>
                        </a:rPr>
                        <a:t>OR </a:t>
                      </a:r>
                      <a:endParaRPr lang="en-ZA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SOFF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ZUFF 221 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AFAF 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SEAF 221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AFAF  211 (Afrikaans FAL)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211(English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</a:rPr>
                        <a:t> FAL)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SEAF 211 (Setswana FAL)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2412" y="1789312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252412" y="3734268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657334" y="376020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941696" y="1180710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7208293" y="1137231"/>
            <a:ext cx="220866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657333" y="6480538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271301" y="6541739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3750" y="214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2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23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07699" y="-88619"/>
            <a:ext cx="119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MAHIKENG - </a:t>
            </a:r>
            <a:r>
              <a:rPr lang="af-ZA" sz="4000" b="1" u="sng" dirty="0"/>
              <a:t>4BH-J01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dirty="0">
                <a:solidFill>
                  <a:srgbClr val="FFFFFF"/>
                </a:solidFill>
              </a:rPr>
              <a:t>2nd Year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51724"/>
              </p:ext>
            </p:extLst>
          </p:nvPr>
        </p:nvGraphicFramePr>
        <p:xfrm>
          <a:off x="252412" y="1237081"/>
          <a:ext cx="11687174" cy="5424561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28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6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75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dirty="0">
                          <a:effectLst/>
                        </a:rPr>
                        <a:t>Year module / </a:t>
                      </a:r>
                      <a:r>
                        <a:rPr lang="en-ZA" sz="1400" b="1" dirty="0" err="1">
                          <a:effectLst/>
                        </a:rPr>
                        <a:t>Jaarmodule</a:t>
                      </a:r>
                      <a:endParaRPr lang="en-ZA" sz="14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71886"/>
                  </a:ext>
                </a:extLst>
              </a:tr>
              <a:tr h="22667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276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US" sz="1200" b="1" dirty="0">
                          <a:effectLst/>
                        </a:rPr>
                        <a:t>TPED 276</a:t>
                      </a:r>
                      <a:endParaRPr lang="en-ZA" sz="1200" b="1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30055"/>
                  </a:ext>
                </a:extLst>
              </a:tr>
              <a:tr h="22667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EDCC 224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UTEW 221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MTLS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28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LSKM 221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LSKA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/>
                        <a:t>MFPC 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211 (English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SEFF 211 (</a:t>
                      </a:r>
                      <a:r>
                        <a:rPr lang="en-ZA" sz="1200" dirty="0" err="1">
                          <a:solidFill>
                            <a:schemeClr val="tx1"/>
                          </a:solidFill>
                          <a:effectLst/>
                        </a:rPr>
                        <a:t>Setwana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 HL)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ENFF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effectLst/>
                        </a:rPr>
                        <a:t>SEFF 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211(English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</a:rPr>
                        <a:t> FAL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SEAF 211 (Setswana FAL)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SEAF 221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165074" y="1263739"/>
            <a:ext cx="2306471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904643" y="1248308"/>
            <a:ext cx="2306471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252411" y="3395193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252412" y="455465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6593112" y="3395194"/>
            <a:ext cx="2362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6654112" y="455465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252411" y="1892305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3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3750" y="214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23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23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07699" y="-88619"/>
            <a:ext cx="119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b="1" dirty="0">
                <a:solidFill>
                  <a:srgbClr val="FFFFFF"/>
                </a:solidFill>
              </a:rPr>
              <a:t>POTCHEFSTROOM - </a:t>
            </a:r>
            <a:r>
              <a:rPr lang="af-ZA" b="1" u="sng" dirty="0"/>
              <a:t>4BH-J01</a:t>
            </a:r>
            <a:br>
              <a:rPr lang="af-ZA" b="1" dirty="0">
                <a:solidFill>
                  <a:srgbClr val="FFFFFF"/>
                </a:solidFill>
              </a:rPr>
            </a:br>
            <a:r>
              <a:rPr lang="af-ZA" sz="4000" b="1" dirty="0">
                <a:solidFill>
                  <a:srgbClr val="FFFFFF"/>
                </a:solidFill>
              </a:rPr>
              <a:t>2nd Year  </a:t>
            </a:r>
            <a:r>
              <a:rPr lang="af-ZA" sz="4000" b="1" i="1" dirty="0">
                <a:solidFill>
                  <a:srgbClr val="FFFFFF"/>
                </a:solidFill>
              </a:rPr>
              <a:t>/ </a:t>
            </a:r>
            <a:r>
              <a:rPr lang="af-ZA" sz="4000" b="1" dirty="0">
                <a:solidFill>
                  <a:srgbClr val="FFFFFF"/>
                </a:solidFill>
              </a:rPr>
              <a:t>2de Jaar 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39145"/>
              </p:ext>
            </p:extLst>
          </p:nvPr>
        </p:nvGraphicFramePr>
        <p:xfrm>
          <a:off x="252412" y="1251105"/>
          <a:ext cx="11687174" cy="5163111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28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6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65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98377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276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276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17765"/>
                  </a:ext>
                </a:extLst>
              </a:tr>
              <a:tr h="22196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EDCC 224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UTEW 221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MTLS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12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91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LSKM 221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LSKA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/>
                        <a:t>MFPC 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382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AFRF 211 (Afrikaans HL)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211 (English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SEFF 211 (</a:t>
                      </a:r>
                      <a:r>
                        <a:rPr lang="en-ZA" sz="1200" dirty="0" err="1">
                          <a:solidFill>
                            <a:schemeClr val="tx1"/>
                          </a:solidFill>
                          <a:effectLst/>
                        </a:rPr>
                        <a:t>Setwana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SOFF 211 ( Sesotho HL)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AFRF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ENFF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effectLst/>
                        </a:rPr>
                        <a:t>SEFF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baseline="0" dirty="0">
                          <a:effectLst/>
                        </a:rPr>
                        <a:t>OR </a:t>
                      </a:r>
                      <a:endParaRPr lang="en-ZA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SOFF 221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AFAF 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SEAF 221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AFAF  211 (Afrikaans FAL)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211(English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</a:rPr>
                        <a:t> FAL)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SEAF 211 (Setswana FAL)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9075" y="379847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52412" y="581165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602498" y="379847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584528" y="5775310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169046" y="1860167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968991" y="1273399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7113418" y="1273400"/>
            <a:ext cx="2276241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3750" y="214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23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23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07699" y="-88619"/>
            <a:ext cx="1197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VANDERBIJLPARK - </a:t>
            </a:r>
            <a:r>
              <a:rPr lang="af-ZA" sz="4000" b="1" u="sng" dirty="0"/>
              <a:t>4BH-J01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dirty="0">
                <a:solidFill>
                  <a:srgbClr val="FFFFFF"/>
                </a:solidFill>
              </a:rPr>
              <a:t>2nd Year  </a:t>
            </a:r>
            <a:r>
              <a:rPr lang="af-ZA" sz="3600" b="1" i="1" dirty="0">
                <a:solidFill>
                  <a:srgbClr val="FFFFFF"/>
                </a:solidFill>
              </a:rPr>
              <a:t>/ </a:t>
            </a:r>
            <a:r>
              <a:rPr lang="af-ZA" sz="3600" b="1" dirty="0">
                <a:solidFill>
                  <a:srgbClr val="FFFFFF"/>
                </a:solidFill>
              </a:rPr>
              <a:t>2de Jaar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63919"/>
              </p:ext>
            </p:extLst>
          </p:nvPr>
        </p:nvGraphicFramePr>
        <p:xfrm>
          <a:off x="252412" y="1237081"/>
          <a:ext cx="11687174" cy="5375402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28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6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65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542453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276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276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29907"/>
                  </a:ext>
                </a:extLst>
              </a:tr>
              <a:tr h="221965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EDCC 224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215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UTEW 221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MTLS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12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02635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91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LSKM 221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LSKA 211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b="1" dirty="0"/>
                        <a:t>MFPC 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84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AFRF 211 (Afrikaans HL)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211 (English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SOFF 211 ( Sesotho HL)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ZUFF 211 (isiZulu HL)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AFRF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ENFF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SOFF 221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ZUFF 221 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AFAF 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SOAF 221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ZUAF 221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AFAF  211 (Afrikaans FAL)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211(English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</a:rPr>
                        <a:t> FAL)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SOAF 211 (Setswana FAL)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ZUAF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</a:rPr>
                        <a:t> 211(isiZulu FAL)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68991" y="1273399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7233433" y="1273398"/>
            <a:ext cx="2163230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133705" y="1879206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6542888" y="373178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252412" y="380327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252412" y="574730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6655622" y="573884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SLIDE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2691" y="313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13103</TotalTime>
  <Words>1479</Words>
  <Application>Microsoft Office PowerPoint</Application>
  <PresentationFormat>Widescreen</PresentationFormat>
  <Paragraphs>684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DISTANCE (UDL) / AFSTAND (EAL) – 4FB-J01 1st Year  / 1ste Jaar</vt:lpstr>
      <vt:lpstr>MAHIKENG – 4FA-J01 1st Year</vt:lpstr>
      <vt:lpstr>POTCHEFSTROOM – 4FA-J01 1st Year  / 1ste Jaar </vt:lpstr>
      <vt:lpstr>VANDERBIJLPARK – 4FA-J01 1st Year  / 1ste Jaar</vt:lpstr>
      <vt:lpstr>DISTANCE (UDL) / AFSTAND (EAL) - 4BJ-J01  2nd Year  / 2de Jaar</vt:lpstr>
      <vt:lpstr>MAHIKENG - 4BH-J01 2nd Year</vt:lpstr>
      <vt:lpstr>POTCHEFSTROOM - 4BH-J01 2nd Year  / 2de Jaar </vt:lpstr>
      <vt:lpstr>VANDERBIJLPARK - 4BH-J01 2nd Year  / 2de Jaar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Intermediêre fase /  Intermediate phase</dc:title>
  <dc:creator>13113674</dc:creator>
  <cp:lastModifiedBy>SUSAN MAREE</cp:lastModifiedBy>
  <cp:revision>228</cp:revision>
  <dcterms:modified xsi:type="dcterms:W3CDTF">2024-01-17T08:40:35Z</dcterms:modified>
</cp:coreProperties>
</file>